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323" r:id="rId4"/>
    <p:sldId id="587" r:id="rId6"/>
    <p:sldId id="775" r:id="rId7"/>
    <p:sldId id="739" r:id="rId8"/>
    <p:sldId id="741" r:id="rId9"/>
    <p:sldId id="765" r:id="rId10"/>
    <p:sldId id="766" r:id="rId11"/>
    <p:sldId id="768" r:id="rId12"/>
    <p:sldId id="769" r:id="rId13"/>
    <p:sldId id="774" r:id="rId14"/>
    <p:sldId id="773" r:id="rId15"/>
    <p:sldId id="772" r:id="rId16"/>
    <p:sldId id="771" r:id="rId17"/>
    <p:sldId id="777" r:id="rId18"/>
    <p:sldId id="742" r:id="rId19"/>
    <p:sldId id="743" r:id="rId20"/>
    <p:sldId id="780" r:id="rId21"/>
    <p:sldId id="781" r:id="rId22"/>
    <p:sldId id="782" r:id="rId23"/>
    <p:sldId id="783" r:id="rId24"/>
    <p:sldId id="784" r:id="rId25"/>
    <p:sldId id="785" r:id="rId26"/>
    <p:sldId id="786" r:id="rId27"/>
    <p:sldId id="787" r:id="rId28"/>
    <p:sldId id="788" r:id="rId29"/>
    <p:sldId id="789" r:id="rId30"/>
    <p:sldId id="799" r:id="rId31"/>
    <p:sldId id="790" r:id="rId32"/>
    <p:sldId id="791" r:id="rId33"/>
    <p:sldId id="793" r:id="rId34"/>
    <p:sldId id="795" r:id="rId35"/>
    <p:sldId id="779" r:id="rId36"/>
    <p:sldId id="796" r:id="rId37"/>
    <p:sldId id="800" r:id="rId38"/>
    <p:sldId id="279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8084" initials="4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0215" autoAdjust="0"/>
  </p:normalViewPr>
  <p:slideViewPr>
    <p:cSldViewPr snapToGrid="0" snapToObjects="1">
      <p:cViewPr>
        <p:scale>
          <a:sx n="75" d="100"/>
          <a:sy n="75" d="100"/>
        </p:scale>
        <p:origin x="720" y="-6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gs" Target="tags/tag5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A399-E281-C941-949D-C7692FE2422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08944-E428-47CD-89EB-CEA0B99DE36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08944-E428-47CD-89EB-CEA0B99DE36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08944-E428-47CD-89EB-CEA0B99DE36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08944-E428-47CD-89EB-CEA0B99DE36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08944-E428-47CD-89EB-CEA0B99DE36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754BF4F-79BA-48C7-A8BD-0B7552AAD6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503050405090304" pitchFamily="18" charset="0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503050405090304" pitchFamily="18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0" i="0" u="none" strike="noStrike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3035-EA7F-8A45-88EE-842B33A2051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5154"/>
            <a:ext cx="10003971" cy="687364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1" i="0" baseline="0">
                <a:solidFill>
                  <a:schemeClr val="accent1">
                    <a:lumMod val="75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A87A4E54-3956-42CD-9E4A-265AF8799CE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838200" y="1222871"/>
            <a:ext cx="10003971" cy="4935557"/>
          </a:xfrm>
        </p:spPr>
        <p:txBody>
          <a:bodyPr>
            <a:normAutofit/>
          </a:bodyPr>
          <a:lstStyle>
            <a:lvl1pPr marL="360045" indent="-313055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8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1pPr>
            <a:lvl2pPr marL="720090" indent="-313055" algn="just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 i="0" baseline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2pPr>
            <a:lvl3pPr marL="1080135" indent="-313055" algn="just">
              <a:lnSpc>
                <a:spcPct val="125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800" b="0" i="1" baseline="0">
                <a:solidFill>
                  <a:schemeClr val="bg1">
                    <a:lumMod val="75000"/>
                  </a:schemeClr>
                </a:solidFill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3pPr>
            <a:lvl4pPr marL="1440180" indent="-313055" algn="just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 i="0" baseline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4pPr>
            <a:lvl5pPr marL="1800225" indent="-313055" algn="just">
              <a:lnSpc>
                <a:spcPct val="125000"/>
              </a:lnSpc>
              <a:spcBef>
                <a:spcPts val="0"/>
              </a:spcBef>
              <a:buFont typeface="Arial" panose="020B0604020202090204" pitchFamily="34" charset="0"/>
              <a:buChar char="•"/>
              <a:defRPr sz="1800" b="0" i="0" baseline="0">
                <a:latin typeface="Times New Roman" panose="02020503050405090304" pitchFamily="18" charset="0"/>
                <a:ea typeface="楷体" panose="02010609060101010101" pitchFamily="49" charset="-122"/>
                <a:cs typeface="Times New Roman" panose="0202050305040509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838200" y="1002518"/>
            <a:ext cx="1000397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406800" y="2601119"/>
            <a:ext cx="3870000" cy="432000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章</a:t>
            </a:r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6800" y="3126722"/>
            <a:ext cx="7200000" cy="6912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700" b="0" i="0">
                <a:solidFill>
                  <a:srgbClr val="000000"/>
                </a:solidFill>
              </a:defRPr>
            </a:lvl1pPr>
            <a:lvl2pPr marL="50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9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6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6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章节标题</a:t>
            </a:r>
            <a:endParaRPr lang="zh-CN" altLang="en-US" dirty="0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406800" y="3033119"/>
            <a:ext cx="72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07988" y="1039040"/>
            <a:ext cx="11376025" cy="0"/>
          </a:xfrm>
          <a:prstGeom prst="line">
            <a:avLst/>
          </a:prstGeom>
          <a:ln w="44450">
            <a:solidFill>
              <a:srgbClr val="00479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07988" y="518581"/>
            <a:ext cx="7735520" cy="482627"/>
          </a:xfrm>
        </p:spPr>
        <p:txBody>
          <a:bodyPr>
            <a:noAutofit/>
          </a:bodyPr>
          <a:lstStyle>
            <a:lvl1pPr>
              <a:defRPr sz="2400"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0"/>
          <a:stretch>
            <a:fillRect/>
          </a:stretch>
        </p:blipFill>
        <p:spPr bwMode="auto">
          <a:xfrm>
            <a:off x="10621108" y="175681"/>
            <a:ext cx="958361" cy="78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 userDrawn="1"/>
        </p:nvSpPr>
        <p:spPr>
          <a:xfrm>
            <a:off x="407987" y="1182059"/>
            <a:ext cx="11376026" cy="403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b="0" i="0" dirty="0"/>
              <a:t> </a:t>
            </a:r>
            <a:endParaRPr lang="en-US" altLang="zh-CN" b="0" i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B2F7-5793-2B4E-BD37-D6A97C631B2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78F23-3BC0-D945-A59D-DA581EE4E13D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t="8236" r="8878" b="8570"/>
          <a:stretch>
            <a:fillRect/>
          </a:stretch>
        </p:blipFill>
        <p:spPr>
          <a:xfrm>
            <a:off x="11099021" y="136525"/>
            <a:ext cx="920381" cy="9052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7755A-B2A1-46B7-A652-E31FE4BA44E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7995" y="1416685"/>
            <a:ext cx="11256010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zh-CN" altLang="en-US" sz="4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基于</a:t>
            </a:r>
            <a:r>
              <a:rPr lang="zh-CN" altLang="en-US" sz="4800" b="1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数据科学家薪水情况</a:t>
            </a:r>
            <a:r>
              <a:rPr lang="zh-CN" altLang="en-US" sz="4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endParaRPr lang="zh-CN" altLang="en-US" sz="4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zh-CN" altLang="en-US" sz="48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机器学习与预测</a:t>
            </a:r>
            <a:endParaRPr lang="zh-CN" altLang="en-US" sz="48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66215" y="3529965"/>
            <a:ext cx="9287510" cy="2261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endParaRPr lang="en-US" altLang="en-GB" sz="2000" dirty="0">
              <a:solidFill>
                <a:srgbClr val="11111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武汉大学经济与管理学院</a:t>
            </a:r>
            <a:r>
              <a:rPr lang="en-US" altLang="zh-CN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  </a:t>
            </a:r>
            <a:r>
              <a:rPr lang="zh-CN" altLang="en-US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管理科学</a:t>
            </a:r>
            <a:r>
              <a:rPr lang="en-US" altLang="zh-CN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 </a:t>
            </a:r>
            <a:endParaRPr lang="zh-CN" altLang="en-US" sz="2000" dirty="0">
              <a:solidFill>
                <a:srgbClr val="111111"/>
              </a:solidFill>
              <a:latin typeface="楷体" charset="0"/>
              <a:ea typeface="楷体" charset="0"/>
              <a:cs typeface="楷体" charset="0"/>
            </a:endParaRPr>
          </a:p>
          <a:p>
            <a:pPr algn="ctr"/>
            <a:endParaRPr lang="en-US" altLang="en-GB" sz="2000" dirty="0">
              <a:solidFill>
                <a:srgbClr val="11111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en-US" sz="2000" b="1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指导老师</a:t>
            </a:r>
            <a:r>
              <a:rPr lang="en-US" altLang="zh-CN" sz="2000" b="1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：</a:t>
            </a:r>
            <a:r>
              <a:rPr lang="zh-CN" altLang="en-US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陈植元</a:t>
            </a:r>
            <a:r>
              <a:rPr lang="en-US" altLang="zh-CN" sz="2000" b="1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    </a:t>
            </a:r>
            <a:r>
              <a:rPr lang="zh-CN" altLang="en-US" sz="2000" b="1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报告人</a:t>
            </a:r>
            <a:r>
              <a:rPr lang="en-US" altLang="zh-CN" sz="2000" b="1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：</a:t>
            </a:r>
            <a:r>
              <a:rPr lang="zh-CN" altLang="en-US" sz="2000" dirty="0">
                <a:solidFill>
                  <a:srgbClr val="111111"/>
                </a:solidFill>
                <a:latin typeface="楷体" charset="0"/>
                <a:ea typeface="楷体" charset="0"/>
                <a:cs typeface="楷体" charset="0"/>
              </a:rPr>
              <a:t>陈实</a:t>
            </a:r>
            <a:endParaRPr lang="zh-CN" altLang="en-US" sz="2000" dirty="0">
              <a:solidFill>
                <a:srgbClr val="111111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分析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/>
              <a:t>根据经验水平和薪资水平分组汇总</a:t>
            </a:r>
            <a:r>
              <a:rPr kumimoji="1" lang="en-US" altLang="zh-CN" dirty="0"/>
              <a:t>:</a:t>
            </a:r>
            <a:r>
              <a:rPr kumimoji="1" lang="zh-CN" altLang="en-US" dirty="0"/>
              <a:t>专家水平的平均薪资是最高的；相反地，入门水平最低</a:t>
            </a:r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2640" y="1943735"/>
            <a:ext cx="7416165" cy="4582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分析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/>
              <a:t>根据距离远近和薪资水平分组</a:t>
            </a:r>
            <a:r>
              <a:rPr kumimoji="1" lang="en-US" altLang="zh-CN" dirty="0"/>
              <a:t>:</a:t>
            </a:r>
            <a:r>
              <a:rPr kumimoji="1" lang="zh-CN" altLang="en-US" dirty="0"/>
              <a:t>中等距离的薪水最低，其他亮着并无显著区别</a:t>
            </a:r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6430" y="1981200"/>
            <a:ext cx="7629525" cy="4656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高级可视化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交互式桑基图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                                                                          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热力树图</a:t>
            </a:r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2035175"/>
            <a:ext cx="5034280" cy="4321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90" y="2035175"/>
            <a:ext cx="6134100" cy="4462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高级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职位网络图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400" y="1690370"/>
            <a:ext cx="7844155" cy="4793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175" y="2585085"/>
            <a:ext cx="11256010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4800" b="1" dirty="0"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 sz="4800" b="1" dirty="0">
                <a:latin typeface="楷体" charset="0"/>
                <a:ea typeface="楷体" charset="0"/>
                <a:cs typeface="楷体" charset="0"/>
              </a:rPr>
              <a:t>基础</a:t>
            </a:r>
            <a:r>
              <a:rPr lang="zh-CN" altLang="en-US" sz="4800" b="1" dirty="0">
                <a:latin typeface="楷体" charset="0"/>
                <a:ea typeface="楷体" charset="0"/>
                <a:cs typeface="楷体" charset="0"/>
              </a:rPr>
              <a:t>机器学习</a:t>
            </a:r>
            <a:endParaRPr lang="zh-CN" altLang="en-US" sz="4800" b="1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kumimoji="1" lang="zh-CN" altLang="en-US" dirty="0"/>
              <a:t>线性回归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158240" y="295402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endParaRPr lang="zh-CN" altLang="en-US" b="0">
              <a:ea typeface="宋体" pitchFamily="2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59765" y="1136015"/>
            <a:ext cx="9626600" cy="4887595"/>
          </a:xfrm>
        </p:spPr>
        <p:txBody>
          <a:bodyPr>
            <a:normAutofit/>
          </a:bodyPr>
          <a:lstStyle/>
          <a:p>
            <a:endParaRPr kumimoji="1" lang="zh-CN" altLang="en-US" dirty="0">
              <a:sym typeface="+mn-ea"/>
            </a:endParaRPr>
          </a:p>
          <a:p>
            <a:endParaRPr kumimoji="1" lang="zh-CN" altLang="en-US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5440"/>
            <a:ext cx="5774055" cy="51377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38200" y="3694430"/>
            <a:ext cx="2572385" cy="9855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25090" y="6051550"/>
            <a:ext cx="1568450" cy="3035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1195070"/>
            <a:ext cx="9217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503050405090304" charset="0"/>
                <a:cs typeface="Times New Roman Bold" panose="02020503050405090304" charset="0"/>
              </a:rPr>
              <a:t>salary_in_usd = 33422 - 2947remote_ratio + 39445exprience_level + 2834company_size</a:t>
            </a:r>
            <a:endParaRPr lang="en-US" altLang="zh-CN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77990" y="169672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可以显然的看到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非常大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这是由于数据集的特征比较少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而因变量薪水的波动范围较大且无法简单地归一化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；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简单的线性回归无法很好地拟合模型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线性回归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残差</a:t>
            </a:r>
            <a:r>
              <a:rPr kumimoji="1" lang="zh-CN" altLang="en-US" b="1" dirty="0">
                <a:sym typeface="+mn-ea"/>
              </a:rPr>
              <a:t>可视化</a:t>
            </a:r>
            <a:endParaRPr kumimoji="1" lang="zh-CN" altLang="en-US" b="1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608455"/>
            <a:ext cx="7914640" cy="4849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31910" y="1642745"/>
            <a:ext cx="2480945" cy="4691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Kaiti SC Regular" panose="02010600040101010101" charset="-122"/>
                <a:ea typeface="Kaiti SC Regular" panose="02010600040101010101" charset="-122"/>
              </a:rPr>
              <a:t>残差图显示残差并非随机分布，而是呈现出一定的模式，说明模型没有很好地拟合数据。</a:t>
            </a:r>
            <a:endParaRPr lang="zh-CN" altLang="en-US"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zh-CN" altLang="en-US">
              <a:latin typeface="Kaiti SC Regular" panose="02010600040101010101" charset="-122"/>
              <a:ea typeface="Kaiti SC Regular" panose="02010600040101010101" charset="-122"/>
            </a:endParaRPr>
          </a:p>
          <a:p>
            <a:r>
              <a:rPr lang="zh-CN" altLang="en-US">
                <a:latin typeface="Kaiti SC Regular" panose="02010600040101010101" charset="-122"/>
                <a:ea typeface="Kaiti SC Regular" panose="02010600040101010101" charset="-122"/>
              </a:rPr>
              <a:t>此外，残差的散布随着拟合值的增加而增大，表现出异方差性，说明残差的方差不稳定。</a:t>
            </a:r>
            <a:endParaRPr lang="zh-CN" altLang="en-US"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</a:t>
            </a:r>
            <a:r>
              <a:rPr kumimoji="1" lang="zh-CN" altLang="en-US" dirty="0"/>
              <a:t>回归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1115695"/>
            <a:ext cx="7143115" cy="5568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28000" y="1219200"/>
            <a:ext cx="3225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采用把工作通勤距离</a:t>
            </a:r>
            <a:r>
              <a:rPr lang="en-US" altLang="zh-CN" b="1">
                <a:latin typeface="楷体" charset="0"/>
                <a:ea typeface="楷体" charset="0"/>
                <a:cs typeface="楷体" charset="0"/>
              </a:rPr>
              <a:t>remote_ratio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转换成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0-1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变量</a:t>
            </a:r>
            <a:r>
              <a:rPr lang="en-US" altLang="zh-CN" b="1">
                <a:latin typeface="楷体" charset="0"/>
                <a:ea typeface="楷体" charset="0"/>
                <a:cs typeface="楷体" charset="0"/>
              </a:rPr>
              <a:t>is_fully_remote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距离为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100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则为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1，50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或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则为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0）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作为因变量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；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由分类问题的性质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我们采用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accuracy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作为评价指标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0.5659601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0.5691203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逻辑回归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709930"/>
            <a:ext cx="10684510" cy="5300345"/>
          </a:xfrm>
        </p:spPr>
        <p:txBody>
          <a:bodyPr>
            <a:normAutofit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en-US" altLang="zh-CN" b="1" dirty="0">
                <a:sym typeface="+mn-ea"/>
              </a:rPr>
              <a:t>LASSO </a:t>
            </a:r>
            <a:r>
              <a:rPr kumimoji="1" lang="zh-CN" altLang="en-US" b="1" dirty="0">
                <a:sym typeface="+mn-ea"/>
              </a:rPr>
              <a:t>逻辑回归</a:t>
            </a:r>
            <a:r>
              <a:rPr kumimoji="1" lang="en-US" altLang="zh-CN" b="1" dirty="0">
                <a:sym typeface="+mn-ea"/>
              </a:rPr>
              <a:t>                                                                                </a:t>
            </a:r>
            <a:r>
              <a:rPr kumimoji="1" lang="zh-CN" altLang="en-US" b="1" dirty="0">
                <a:sym typeface="+mn-ea"/>
              </a:rPr>
              <a:t>多项式</a:t>
            </a:r>
            <a:r>
              <a:rPr kumimoji="1" lang="en-US" altLang="zh-CN" b="1" dirty="0">
                <a:sym typeface="+mn-ea"/>
              </a:rPr>
              <a:t> </a:t>
            </a:r>
            <a:r>
              <a:rPr kumimoji="1" lang="zh-CN" altLang="en-US" b="1" dirty="0">
                <a:sym typeface="+mn-ea"/>
              </a:rPr>
              <a:t>逻辑回归</a:t>
            </a:r>
            <a:r>
              <a:rPr kumimoji="1" lang="en-US" altLang="zh-CN" b="1" dirty="0">
                <a:sym typeface="+mn-ea"/>
              </a:rPr>
              <a:t>    </a:t>
            </a:r>
            <a:endParaRPr kumimoji="1"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90675"/>
            <a:ext cx="4513580" cy="2757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835" y="4457700"/>
            <a:ext cx="5166995" cy="2219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LASSO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0.5669092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LASSO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0.5691203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并无显著提高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精确率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0.5085911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召回率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0.10748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F1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分数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0.177458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45" y="1576070"/>
            <a:ext cx="3708400" cy="1930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33845" y="4430395"/>
            <a:ext cx="4514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多项式逻辑回归训练集准确率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</a:t>
            </a:r>
            <a:r>
              <a:rPr lang="en-US" altLang="zh-CN" u="sng">
                <a:latin typeface="楷体" charset="0"/>
                <a:ea typeface="楷体" charset="0"/>
                <a:cs typeface="楷体" charset="0"/>
              </a:rPr>
              <a:t>0.6910924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多项式逻辑回归测试集准确率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</a:t>
            </a:r>
            <a:r>
              <a:rPr lang="en-US" altLang="zh-CN" u="sng">
                <a:latin typeface="楷体" charset="0"/>
                <a:ea typeface="楷体" charset="0"/>
                <a:cs typeface="楷体" charset="0"/>
              </a:rPr>
              <a:t>0.6729475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相比于之前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有一个明显的提升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！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endParaRPr kumimoji="1" lang="en-US" altLang="zh-CN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62050"/>
            <a:ext cx="5020945" cy="1796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635" y="1177925"/>
            <a:ext cx="3188970" cy="2969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神经网络训练集的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 MSE: 0.01457 </a:t>
            </a:r>
            <a:endParaRPr lang="en-US" altLang="zh-CN" sz="1600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神经网络测试集的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 MSE: 0.01558</a:t>
            </a:r>
            <a:endParaRPr lang="en-US" altLang="zh-CN" sz="1600">
              <a:latin typeface="楷体" charset="0"/>
              <a:ea typeface="楷体" charset="0"/>
              <a:cs typeface="楷体" charset="0"/>
            </a:endParaRPr>
          </a:p>
          <a:p>
            <a:endParaRPr lang="en-US" altLang="zh-CN" sz="1600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与之前相比</a:t>
            </a:r>
            <a:r>
              <a:rPr lang="en-US" altLang="zh-CN" sz="1600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 sz="1600">
                <a:latin typeface="楷体" charset="0"/>
                <a:ea typeface="楷体" charset="0"/>
                <a:cs typeface="楷体" charset="0"/>
              </a:rPr>
              <a:t>拟合程度大大提升</a:t>
            </a:r>
            <a:r>
              <a:rPr lang="en-US" altLang="zh-CN" sz="1400">
                <a:latin typeface="楷体" charset="0"/>
                <a:ea typeface="楷体" charset="0"/>
                <a:cs typeface="楷体" charset="0"/>
              </a:rPr>
              <a:t> </a:t>
            </a:r>
            <a:endParaRPr lang="en-US" altLang="zh-CN" sz="1400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6090"/>
            <a:ext cx="5837555" cy="3622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838200" y="845820"/>
            <a:ext cx="10003790" cy="5313045"/>
          </a:xfrm>
        </p:spPr>
        <p:txBody>
          <a:bodyPr>
            <a:noAutofit/>
          </a:bodyPr>
          <a:p>
            <a:pPr marL="46990" indent="0">
              <a:buNone/>
            </a:pPr>
            <a:endParaRPr sz="2800" b="1" dirty="0">
              <a:solidFill>
                <a:schemeClr val="tx1"/>
              </a:solidFill>
              <a:effectLst/>
              <a:sym typeface="+mn-ea"/>
            </a:endParaRPr>
          </a:p>
          <a:p>
            <a:r>
              <a:rPr lang="en-US" sz="2800" b="1" dirty="0">
                <a:solidFill>
                  <a:schemeClr val="tx1"/>
                </a:solidFill>
                <a:effectLst/>
                <a:sym typeface="+mn-ea"/>
              </a:rPr>
              <a:t>1.</a:t>
            </a:r>
            <a:r>
              <a:rPr lang="zh-CN" altLang="en-US" sz="2800" b="1" dirty="0">
                <a:solidFill>
                  <a:schemeClr val="tx1"/>
                </a:solidFill>
                <a:effectLst/>
                <a:sym typeface="+mn-ea"/>
              </a:rPr>
              <a:t>数据介绍与初步探索</a:t>
            </a:r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r>
              <a:rPr lang="en-US" sz="2800" b="1" dirty="0">
                <a:solidFill>
                  <a:schemeClr val="tx1"/>
                </a:solidFill>
                <a:effectLst/>
                <a:sym typeface="+mn-ea"/>
              </a:rPr>
              <a:t>2.</a:t>
            </a:r>
            <a:r>
              <a:rPr lang="zh-CN" altLang="en-US" sz="2800" b="1" dirty="0">
                <a:solidFill>
                  <a:schemeClr val="tx1"/>
                </a:solidFill>
                <a:effectLst/>
                <a:sym typeface="+mn-ea"/>
              </a:rPr>
              <a:t>基础机器学习</a:t>
            </a:r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r>
              <a:rPr lang="en-US" sz="2800" b="1" dirty="0">
                <a:solidFill>
                  <a:schemeClr val="tx1"/>
                </a:solidFill>
                <a:effectLst/>
                <a:sym typeface="+mn-ea"/>
              </a:rPr>
              <a:t>3.</a:t>
            </a:r>
            <a:r>
              <a:rPr lang="zh-CN" altLang="en-US" sz="2800" b="1" dirty="0">
                <a:solidFill>
                  <a:schemeClr val="tx1"/>
                </a:solidFill>
                <a:effectLst/>
                <a:sym typeface="+mn-ea"/>
              </a:rPr>
              <a:t>集成与朴素贝叶斯</a:t>
            </a:r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endParaRPr lang="en-US" sz="2800" b="1" dirty="0">
              <a:solidFill>
                <a:schemeClr val="tx1"/>
              </a:solidFill>
              <a:effectLst/>
              <a:sym typeface="+mn-ea"/>
            </a:endParaRPr>
          </a:p>
          <a:p>
            <a:r>
              <a:rPr lang="en-US" sz="2800" b="1" dirty="0">
                <a:solidFill>
                  <a:schemeClr val="tx1"/>
                </a:solidFill>
                <a:effectLst/>
                <a:sym typeface="+mn-ea"/>
              </a:rPr>
              <a:t>4.</a:t>
            </a:r>
            <a:r>
              <a:rPr lang="zh-CN" altLang="en-US" sz="2800" b="1" dirty="0">
                <a:solidFill>
                  <a:schemeClr val="tx1"/>
                </a:solidFill>
                <a:effectLst/>
                <a:sym typeface="+mn-ea"/>
              </a:rPr>
              <a:t>总结</a:t>
            </a:r>
            <a:endParaRPr sz="2800" b="1" dirty="0">
              <a:solidFill>
                <a:schemeClr val="tx1"/>
              </a:solidFill>
              <a:effectLst/>
              <a:sym typeface="+mn-ea"/>
            </a:endParaRPr>
          </a:p>
          <a:p>
            <a:pPr marL="46990" indent="0">
              <a:buNone/>
            </a:pPr>
            <a:endParaRPr sz="2800" b="1" dirty="0"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神经网络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710" y="1049020"/>
            <a:ext cx="9621520" cy="5604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支持向量机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2650"/>
          <a:stretch>
            <a:fillRect/>
          </a:stretch>
        </p:blipFill>
        <p:spPr>
          <a:xfrm>
            <a:off x="854075" y="1089025"/>
            <a:ext cx="4185285" cy="2030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4049"/>
          <a:stretch>
            <a:fillRect/>
          </a:stretch>
        </p:blipFill>
        <p:spPr>
          <a:xfrm>
            <a:off x="837565" y="3221355"/>
            <a:ext cx="7458710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支持向量机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08710"/>
            <a:ext cx="6845300" cy="4381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4720" y="5595620"/>
            <a:ext cx="4871720" cy="1073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0.0002332345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0.000517909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又减小了许多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！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测试集相关系数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0.9882916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支持向量机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超参数</a:t>
            </a:r>
            <a:r>
              <a:rPr kumimoji="1" lang="zh-CN" altLang="en-US" b="1" dirty="0">
                <a:sym typeface="+mn-ea"/>
              </a:rPr>
              <a:t>调优</a:t>
            </a:r>
            <a:endParaRPr kumimoji="1" lang="zh-CN" altLang="en-US" b="1" dirty="0">
              <a:sym typeface="+mn-ea"/>
            </a:endParaRPr>
          </a:p>
          <a:p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1676400"/>
            <a:ext cx="3683000" cy="350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40891"/>
          <a:stretch>
            <a:fillRect/>
          </a:stretch>
        </p:blipFill>
        <p:spPr>
          <a:xfrm>
            <a:off x="669290" y="5384800"/>
            <a:ext cx="4631690" cy="863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08295" y="1287780"/>
            <a:ext cx="5446395" cy="2468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最佳参数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调优后均方误差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2.210989e-06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调优后相关系数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0.999954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经过超参数调优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进一步优化了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和相关系数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树形方法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决策树</a:t>
            </a:r>
            <a:r>
              <a:rPr kumimoji="1" lang="en-US" altLang="zh-CN" b="1" dirty="0">
                <a:sym typeface="+mn-ea"/>
              </a:rPr>
              <a:t>                                                                                   </a:t>
            </a:r>
            <a:r>
              <a:rPr kumimoji="1" lang="zh-CN" altLang="en-US" b="1" dirty="0">
                <a:sym typeface="+mn-ea"/>
              </a:rPr>
              <a:t>随机森林</a:t>
            </a:r>
            <a:endParaRPr kumimoji="1" lang="zh-CN" altLang="en-US" b="1" dirty="0">
              <a:sym typeface="+mn-ea"/>
            </a:endParaRPr>
          </a:p>
          <a:p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1625600"/>
            <a:ext cx="3327400" cy="1803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8325" y="3731260"/>
            <a:ext cx="4742180" cy="2300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0.0006690401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0.0007695463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决策树的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也是非常小的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决策树模型的伪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Accuracy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（容差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= 0.05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0.9757739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决策树模型的相关系数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0.9799777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80" y="1625600"/>
            <a:ext cx="3454400" cy="2413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494780" y="4231640"/>
            <a:ext cx="4064000" cy="1751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0.0006108438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测试集均方误差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(MSE): 0.001171349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相差不大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随机森林模型的伪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Accuracy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（容差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= 0.05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0.9434724 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随机森林模型的相关系数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0.9775013 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树形方法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特征重要性</a:t>
            </a:r>
            <a:r>
              <a:rPr kumimoji="1" lang="zh-CN" altLang="en-US" b="1" dirty="0">
                <a:sym typeface="+mn-ea"/>
              </a:rPr>
              <a:t>可视化</a:t>
            </a: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610" y="1568450"/>
            <a:ext cx="8132445" cy="49523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树形方法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超参数调优</a:t>
            </a:r>
            <a:endParaRPr kumimoji="1" lang="zh-CN" altLang="en-US" b="1" dirty="0">
              <a:sym typeface="+mn-ea"/>
            </a:endParaRPr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663700"/>
            <a:ext cx="4460240" cy="4196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85" y="1187450"/>
            <a:ext cx="6191885" cy="36442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78805" y="4845050"/>
            <a:ext cx="6191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这张图展示了随机森林模型中超参数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mtry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（每次分裂随机选择的特征数量）与袋外误差（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OOB Error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）之间的关系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175" y="2585085"/>
            <a:ext cx="11256010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4800" b="1" dirty="0">
                <a:effectLst/>
                <a:latin typeface="楷体" charset="0"/>
                <a:ea typeface="楷体" charset="0"/>
                <a:cs typeface="楷体" charset="0"/>
                <a:sym typeface="+mn-ea"/>
              </a:rPr>
              <a:t>3.</a:t>
            </a:r>
            <a:r>
              <a:rPr lang="zh-CN" altLang="en-US" sz="4800" b="1" dirty="0">
                <a:effectLst/>
                <a:latin typeface="楷体" charset="0"/>
                <a:ea typeface="楷体" charset="0"/>
                <a:cs typeface="楷体" charset="0"/>
                <a:sym typeface="+mn-ea"/>
              </a:rPr>
              <a:t>集成与朴素贝叶斯</a:t>
            </a:r>
            <a:endParaRPr lang="zh-CN" altLang="en-US" sz="4800" b="1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Bagging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075" y="1384300"/>
            <a:ext cx="6794500" cy="2044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075" y="372745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Bagging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MSE: 0.01571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Bagging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 MSE: 0.01581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比之前的模型要稍微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差一些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Bagging</a:t>
            </a:r>
            <a:endParaRPr kumimoji="1" lang="en-US" altLang="zh-CN" b="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en-US" altLang="zh-CN" b="1" dirty="0">
                <a:sym typeface="+mn-ea"/>
              </a:rPr>
              <a:t>Bagging</a:t>
            </a:r>
            <a:r>
              <a:rPr kumimoji="1" lang="zh-CN" altLang="en-US" b="1" dirty="0">
                <a:sym typeface="+mn-ea"/>
              </a:rPr>
              <a:t>与随机森林的比较</a:t>
            </a: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27200"/>
            <a:ext cx="7709535" cy="4762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0600" y="1727200"/>
            <a:ext cx="2851785" cy="3061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从图中可以看出，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两种模型的预测点大部分集中在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0.2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到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0.4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之间，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且随机森林的点分布更靠近对角线，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表明其预测精度略高于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Bagging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模型。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175" y="2585085"/>
            <a:ext cx="11256010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4800" b="1" dirty="0">
                <a:latin typeface="楷体" charset="0"/>
                <a:ea typeface="楷体" charset="0"/>
                <a:cs typeface="楷体" charset="0"/>
              </a:rPr>
              <a:t>1.</a:t>
            </a:r>
            <a:r>
              <a:rPr lang="zh-CN" altLang="en-US" sz="4800" b="1" dirty="0">
                <a:latin typeface="楷体" charset="0"/>
                <a:ea typeface="楷体" charset="0"/>
                <a:cs typeface="楷体" charset="0"/>
              </a:rPr>
              <a:t>数据介绍与初步探索</a:t>
            </a:r>
            <a:endParaRPr lang="zh-CN" altLang="en-US" sz="4800" b="1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朴素贝叶斯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54430"/>
            <a:ext cx="6934200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6700"/>
            <a:ext cx="3721100" cy="227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75" y="2813685"/>
            <a:ext cx="3755390" cy="2266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2790" y="5222240"/>
            <a:ext cx="9541510" cy="1591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训练集伪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（分类标签转数值后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）: 0.46118         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训练集正确率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：05802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测试集伪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（分类标签转数值后）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: 0.44684         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测试集正确率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：0.5935</a:t>
            </a:r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endParaRPr lang="en-US" altLang="zh-CN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朴素贝叶斯是一个分类模型，基于特征条件独立假设，适合处理离散类别；我将连续变量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salary_in_used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强制标签之后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，MSE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要比之前的模型大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许多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朴素</a:t>
            </a:r>
            <a:r>
              <a:rPr kumimoji="1" lang="zh-CN" altLang="en-US" dirty="0"/>
              <a:t>贝叶斯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974715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b="1" dirty="0">
                <a:sym typeface="+mn-ea"/>
              </a:rPr>
              <a:t>混淆矩阵</a:t>
            </a:r>
            <a:r>
              <a:rPr kumimoji="1" lang="zh-CN" altLang="en-US" b="1" dirty="0">
                <a:sym typeface="+mn-ea"/>
              </a:rPr>
              <a:t>可视化</a:t>
            </a:r>
            <a:endParaRPr kumimoji="1" lang="zh-CN" altLang="en-US" b="1" dirty="0">
              <a:sym typeface="+mn-ea"/>
            </a:endParaRPr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1512570"/>
            <a:ext cx="7666355" cy="4044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9320" y="5605145"/>
            <a:ext cx="94443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混淆矩阵显示朴素贝叶斯模型在测试集上对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low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184/260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）和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median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230/483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）类别的预测较准确，但对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high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类别完全失败（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0/60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），全被误分类为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low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或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median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，表明模型在识别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high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类别时表现很差。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175" y="2585085"/>
            <a:ext cx="11256010" cy="18834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sz="4800" b="1" dirty="0">
                <a:latin typeface="楷体" charset="0"/>
                <a:ea typeface="楷体" charset="0"/>
                <a:cs typeface="楷体" charset="0"/>
              </a:rPr>
              <a:t>4.</a:t>
            </a:r>
            <a:r>
              <a:rPr lang="zh-CN" altLang="en-US" sz="4800" b="1" dirty="0">
                <a:latin typeface="楷体" charset="0"/>
                <a:ea typeface="楷体" charset="0"/>
                <a:cs typeface="楷体" charset="0"/>
              </a:rPr>
              <a:t>总结</a:t>
            </a:r>
            <a:endParaRPr lang="zh-CN" altLang="en-US" sz="4800" b="1" dirty="0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9"/>
    </mc:Choice>
    <mc:Fallback>
      <p:transition spd="slow" advTm="1364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模型结果</a:t>
            </a:r>
            <a:r>
              <a:rPr kumimoji="1" lang="zh-CN" altLang="en-US" dirty="0"/>
              <a:t>比较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 lnSpcReduction="20000"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en-US" altLang="zh-CN" b="1" dirty="0">
                <a:sym typeface="+mn-ea"/>
              </a:rPr>
              <a:t>                </a:t>
            </a:r>
            <a:r>
              <a:rPr kumimoji="1" lang="zh-CN" altLang="en-US" b="1" dirty="0">
                <a:sym typeface="+mn-ea"/>
              </a:rPr>
              <a:t>回归模型</a:t>
            </a:r>
            <a:r>
              <a:rPr kumimoji="1" lang="en-US" altLang="zh-CN" b="1" dirty="0">
                <a:sym typeface="+mn-ea"/>
              </a:rPr>
              <a:t>  MSE                                                                      </a:t>
            </a:r>
            <a:r>
              <a:rPr kumimoji="1" lang="zh-CN" altLang="en-US" b="1" dirty="0">
                <a:sym typeface="+mn-ea"/>
              </a:rPr>
              <a:t>分类模型</a:t>
            </a:r>
            <a:r>
              <a:rPr kumimoji="1" lang="en-US" altLang="zh-CN" b="1" dirty="0">
                <a:sym typeface="+mn-ea"/>
              </a:rPr>
              <a:t>  Accura</a:t>
            </a:r>
            <a:r>
              <a:rPr kumimoji="1" lang="en-US" altLang="zh-CN" b="1" dirty="0">
                <a:sym typeface="+mn-ea"/>
              </a:rPr>
              <a:t>cy</a:t>
            </a:r>
            <a:endParaRPr kumimoji="1" lang="en-US" altLang="zh-CN" b="1" dirty="0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38200" y="1574800"/>
          <a:ext cx="4837430" cy="3464560"/>
        </p:xfrm>
        <a:graphic>
          <a:graphicData uri="http://schemas.openxmlformats.org/drawingml/2006/table">
            <a:tbl>
              <a:tblPr/>
              <a:tblGrid>
                <a:gridCol w="2418715"/>
                <a:gridCol w="2418715"/>
              </a:tblGrid>
              <a:tr h="31432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线性回归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2866421151 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55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神经网络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0.01457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0.01558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55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支持向量机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0.0002332345 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0.000517909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865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决策树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0.0006690401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0.0007695463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119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随机森林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0.0006108438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0.001171349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928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Bagging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0.01571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0.01581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6308090" y="1574800"/>
          <a:ext cx="4837430" cy="3464560"/>
        </p:xfrm>
        <a:graphic>
          <a:graphicData uri="http://schemas.openxmlformats.org/drawingml/2006/table">
            <a:tbl>
              <a:tblPr/>
              <a:tblGrid>
                <a:gridCol w="2418715"/>
                <a:gridCol w="2418715"/>
              </a:tblGrid>
              <a:tr h="692785"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逻辑回归</a:t>
                      </a:r>
                      <a:endParaRPr 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0.5659601 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0.5691203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pPr marL="0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LASSO</a:t>
                      </a: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逻辑回归</a:t>
                      </a:r>
                      <a:endParaRPr 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0.5669092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0.5691203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2150"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多项式逻辑回归</a:t>
                      </a:r>
                      <a:endParaRPr 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0.6910924 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0.6729475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7345"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决策树</a:t>
                      </a:r>
                      <a:endParaRPr 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latin typeface="Times New Roman Regular" panose="02020503050405090304"/>
                          <a:ea typeface="宋体"/>
                        </a:rPr>
                        <a:t>0.9757739 </a:t>
                      </a:r>
                      <a:endParaRPr lang="en-US" alt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6075"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宋体"/>
                          <a:ea typeface="宋体"/>
                        </a:rPr>
                        <a:t>随机森林</a:t>
                      </a:r>
                      <a:endParaRPr lang="zh-CN" sz="1000">
                        <a:latin typeface="宋体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0.9434724 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2785"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朴素贝叶斯</a:t>
                      </a:r>
                      <a:endParaRPr lang="zh-CN" sz="1000">
                        <a:latin typeface="Times New Roman Regular" panose="02020503050405090304"/>
                        <a:ea typeface="宋体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训练集：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05802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  <a:p>
                      <a:pPr marL="85725" indent="0" algn="ctr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000">
                          <a:latin typeface="Times New Roman Regular" panose="02020503050405090304"/>
                          <a:ea typeface="宋体"/>
                        </a:rPr>
                        <a:t>测试集：</a:t>
                      </a:r>
                      <a:r>
                        <a:rPr lang="en-US" altLang="zh-CN" sz="1000">
                          <a:latin typeface="Times New Roman Regular" panose="02020503050405090304"/>
                          <a:ea typeface="Times New Roman Regular" panose="02020503050405090304"/>
                        </a:rPr>
                        <a:t>0.5935</a:t>
                      </a:r>
                      <a:endParaRPr lang="en-US" altLang="zh-CN" sz="1000">
                        <a:latin typeface="Times New Roman Regular" panose="02020503050405090304"/>
                        <a:ea typeface="Times New Roman Regular" panose="020205030504050903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9525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38200" y="5211445"/>
            <a:ext cx="4272280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抛开极端情况的线性回归不谈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支持向量机表现最好，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Bagging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和神经网络较差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决策树和随机森林可能存在过拟合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13475" y="5227320"/>
            <a:ext cx="4482465" cy="124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latin typeface="楷体" charset="0"/>
                <a:ea typeface="楷体" charset="0"/>
                <a:cs typeface="楷体" charset="0"/>
              </a:rPr>
              <a:t>LASSO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逐步回归表现最佳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逐步回归稍逊，多项式逐步回归测试集很好；决策树和随机森林为最高但可能过拟合</a:t>
            </a:r>
            <a:r>
              <a:rPr lang="en-US" altLang="zh-CN">
                <a:latin typeface="楷体" charset="0"/>
                <a:ea typeface="楷体" charset="0"/>
                <a:cs typeface="楷体" charset="0"/>
              </a:rPr>
              <a:t>，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而朴素贝叶斯最差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研究总结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669290" y="882650"/>
            <a:ext cx="10684510" cy="5365750"/>
          </a:xfrm>
        </p:spPr>
        <p:txBody>
          <a:bodyPr>
            <a:normAutofit/>
          </a:bodyPr>
          <a:lstStyle/>
          <a:p>
            <a:pPr marL="46990" indent="0">
              <a:buNone/>
            </a:pPr>
            <a:endParaRPr kumimoji="1" lang="zh-CN" altLang="en-US" b="1" dirty="0"/>
          </a:p>
          <a:p>
            <a:r>
              <a:rPr kumimoji="1" lang="zh-CN" altLang="en-US" dirty="0">
                <a:sym typeface="+mn-ea"/>
              </a:rPr>
              <a:t>本研究通过对数据科学家薪水数据的深入分析，初步探索了数据特征，发现数据集中使用</a:t>
            </a:r>
            <a:r>
              <a:rPr kumimoji="1" lang="en-US" altLang="zh-CN" dirty="0">
                <a:sym typeface="+mn-ea"/>
              </a:rPr>
              <a:t>USD</a:t>
            </a:r>
            <a:r>
              <a:rPr kumimoji="1" lang="zh-CN" altLang="en-US" dirty="0">
                <a:sym typeface="+mn-ea"/>
              </a:rPr>
              <a:t>作为薪水的记录占比大，全日制工作占</a:t>
            </a:r>
            <a:r>
              <a:rPr kumimoji="1" lang="en-US" altLang="zh-CN" dirty="0">
                <a:sym typeface="+mn-ea"/>
              </a:rPr>
              <a:t>99%</a:t>
            </a:r>
            <a:r>
              <a:rPr kumimoji="1" lang="zh-CN" altLang="en-US" dirty="0">
                <a:sym typeface="+mn-ea"/>
              </a:rPr>
              <a:t>以上等特点。</a:t>
            </a:r>
            <a:endParaRPr kumimoji="1" lang="zh-CN" altLang="en-US" dirty="0">
              <a:sym typeface="+mn-ea"/>
            </a:endParaRPr>
          </a:p>
          <a:p>
            <a:endParaRPr kumimoji="1" lang="zh-CN" altLang="en-US" dirty="0">
              <a:sym typeface="+mn-ea"/>
            </a:endParaRPr>
          </a:p>
          <a:p>
            <a:r>
              <a:rPr kumimoji="1" lang="zh-CN" altLang="en-US" dirty="0">
                <a:sym typeface="+mn-ea"/>
              </a:rPr>
              <a:t>在机器学习模型应用上，不同模型各有优劣，为后续研究数据科学家薪水影响因素及预测提供了参考。然而，研究也存在一定局限性，如部分模型拟合效果不佳、可能存在过拟合等问题。</a:t>
            </a:r>
            <a:endParaRPr kumimoji="1" lang="zh-CN" altLang="en-US" dirty="0">
              <a:sym typeface="+mn-ea"/>
            </a:endParaRPr>
          </a:p>
          <a:p>
            <a:endParaRPr kumimoji="1" lang="zh-CN" altLang="en-US" dirty="0">
              <a:sym typeface="+mn-ea"/>
            </a:endParaRPr>
          </a:p>
          <a:p>
            <a:r>
              <a:rPr kumimoji="1" lang="zh-CN" altLang="en-US" dirty="0">
                <a:sym typeface="+mn-ea"/>
              </a:rPr>
              <a:t>未来研究可考虑增加数据集特征、优化模型参数选择方法，以及尝试更多复杂的集成学习算法，以提高模型的预测精度和泛化能力，更准确地揭示数据背后的规律。</a:t>
            </a:r>
            <a:endParaRPr kumimoji="1" lang="en-US" altLang="zh-CN" dirty="0">
              <a:sym typeface="+mn-ea"/>
            </a:endParaRPr>
          </a:p>
          <a:p>
            <a:endParaRPr kumimoji="1" lang="zh-CN" altLang="en-US" b="1" dirty="0">
              <a:sym typeface="+mn-ea"/>
            </a:endParaRPr>
          </a:p>
          <a:p>
            <a:pPr marL="46990" indent="0">
              <a:buNone/>
            </a:pPr>
            <a:endParaRPr kumimoji="1" lang="zh-CN" altLang="en-US" b="1" dirty="0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nam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2494802"/>
            <a:ext cx="12192000" cy="1042978"/>
          </a:xfrm>
          <a:prstGeom prst="rect">
            <a:avLst/>
          </a:prstGeom>
          <a:solidFill>
            <a:srgbClr val="004796"/>
          </a:solidFill>
          <a:ln w="9525">
            <a:solidFill>
              <a:srgbClr val="004796"/>
            </a:solidFill>
            <a:miter lim="800000"/>
          </a:ln>
        </p:spPr>
        <p:txBody>
          <a:bodyPr lIns="80627" tIns="40314" rIns="80627" bIns="40314" anchor="ctr"/>
          <a:lstStyle/>
          <a:p>
            <a:pPr marL="0" marR="0" lvl="0" indent="0" algn="ctr" defTabSz="8991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503050405090304"/>
                <a:ea typeface="楷体" panose="02010609060101010101" pitchFamily="49" charset="-122"/>
                <a:cs typeface="Times New Roman" panose="02020503050405090304" pitchFamily="18" charset="0"/>
                <a:sym typeface="+mn-lt"/>
              </a:rPr>
              <a:t>    感谢聆听！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503050405090304"/>
              <a:ea typeface="楷体" panose="02010609060101010101" pitchFamily="49" charset="-122"/>
              <a:cs typeface="Times New Roman" panose="02020503050405090304" pitchFamily="18" charset="0"/>
              <a:sym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721" y="923593"/>
            <a:ext cx="4191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B47755A-B2A1-46B7-A652-E31FE4BA44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503050405090304"/>
                <a:ea typeface="楷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Times New Roman" panose="02020503050405090304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04501" y="3983486"/>
            <a:ext cx="4182998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>
                <a:latin typeface="+mn-ea"/>
              </a:rPr>
              <a:t>报告人：陈实</a:t>
            </a:r>
            <a:endParaRPr lang="zh-CN" altLang="en-US" sz="2000" dirty="0">
              <a:latin typeface="+mn-ea"/>
            </a:endParaRPr>
          </a:p>
          <a:p>
            <a:pPr algn="ctr"/>
            <a:endParaRPr lang="en-US" altLang="zh-CN" sz="2000" dirty="0">
              <a:latin typeface="+mn-ea"/>
            </a:endParaRPr>
          </a:p>
          <a:p>
            <a:pPr algn="ctr"/>
            <a:fld id="{4707A165-AFC6-40E3-8EC7-59EEC5E54EAA}" type="datetime5">
              <a:rPr lang="zh-CN" altLang="en-US" sz="2000" smtClean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</a:fld>
            <a:endParaRPr lang="zh-CN" altLang="en-US" sz="1400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数据介绍与</a:t>
            </a:r>
            <a:r>
              <a:rPr kumimoji="1" lang="zh-CN" altLang="en-US" dirty="0"/>
              <a:t>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838200" y="1003300"/>
            <a:ext cx="10003790" cy="5534660"/>
          </a:xfrm>
        </p:spPr>
        <p:txBody>
          <a:bodyPr>
            <a:noAutofit/>
          </a:bodyPr>
          <a:p>
            <a:r>
              <a:rPr lang="zh-CN" b="1" dirty="0">
                <a:solidFill>
                  <a:schemeClr val="tx1"/>
                </a:solidFill>
                <a:effectLst/>
                <a:sym typeface="+mn-ea"/>
              </a:rPr>
              <a:t>引言</a:t>
            </a:r>
            <a:r>
              <a:rPr lang="en-US" altLang="zh-CN" b="1" dirty="0">
                <a:solidFill>
                  <a:schemeClr val="tx1"/>
                </a:solidFill>
                <a:effectLst/>
                <a:sym typeface="+mn-ea"/>
              </a:rPr>
              <a:t>：</a:t>
            </a:r>
            <a:r>
              <a:rPr lang="zh-CN" dirty="0">
                <a:solidFill>
                  <a:schemeClr val="tx1"/>
                </a:solidFill>
                <a:effectLst/>
                <a:sym typeface="+mn-ea"/>
              </a:rPr>
              <a:t>近年来随着大数据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、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人工智能的发展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数据科学类职业已然成为了最火热的岗位方向之一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；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作为管理科学专业出身的我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在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kaggle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上找到了一份截至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2023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年国外数据科学家薪水相关的数据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对此颇感兴趣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。</a:t>
            </a:r>
            <a:endParaRPr lang="en-US" altLang="zh-CN" dirty="0">
              <a:solidFill>
                <a:schemeClr val="tx1"/>
              </a:solidFill>
              <a:effectLst/>
              <a:sym typeface="+mn-ea"/>
            </a:endParaRPr>
          </a:p>
          <a:p>
            <a:endParaRPr lang="en-US" altLang="zh-CN" dirty="0">
              <a:solidFill>
                <a:schemeClr val="tx1"/>
              </a:solidFill>
              <a:effectLst/>
              <a:sym typeface="+mn-ea"/>
            </a:endParaRPr>
          </a:p>
          <a:p>
            <a:r>
              <a:rPr lang="zh-CN" altLang="en-US" b="1" dirty="0">
                <a:solidFill>
                  <a:schemeClr val="tx1"/>
                </a:solidFill>
                <a:effectLst/>
                <a:sym typeface="+mn-ea"/>
              </a:rPr>
              <a:t>数据介绍</a:t>
            </a:r>
            <a:r>
              <a:rPr lang="en-US" altLang="zh-CN" b="1" dirty="0">
                <a:solidFill>
                  <a:schemeClr val="tx1"/>
                </a:solidFill>
                <a:effectLst/>
                <a:sym typeface="+mn-ea"/>
              </a:rPr>
              <a:t>：</a:t>
            </a:r>
            <a:r>
              <a:rPr lang="en-US" altLang="zh-CN" b="1" dirty="0">
                <a:solidFill>
                  <a:schemeClr val="tx1"/>
                </a:solidFill>
                <a:effectLst/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Data Science Salaries 202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（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3755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行</a:t>
            </a:r>
            <a:r>
              <a:rPr lang="en-US" altLang="zh-CN" dirty="0">
                <a:solidFill>
                  <a:schemeClr val="tx1"/>
                </a:solidFill>
                <a:effectLst/>
                <a:sym typeface="+mn-ea"/>
              </a:rPr>
              <a:t> 11</a:t>
            </a:r>
            <a:r>
              <a:rPr lang="zh-CN" altLang="en-US" dirty="0">
                <a:solidFill>
                  <a:schemeClr val="tx1"/>
                </a:solidFill>
                <a:effectLst/>
                <a:sym typeface="+mn-ea"/>
              </a:rPr>
              <a:t>列）</a:t>
            </a:r>
            <a:endParaRPr lang="en-US" altLang="zh-CN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work_year: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 The year the salary was paid.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experience_level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experience level in the job during the year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employment_type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type of employment for the role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job_title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role worked in during the year.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salary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total gross salary amount paid.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salary_currency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currency of the salary paid as an ISO 4217 currency code.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salary_in_usd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salary in USD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employee_residence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Employee's primary country of residence.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remote_ratio: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 The overall amount of work done remotely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company_location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: The country of the employer's main office or contracting branch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sz="1600" u="sng" dirty="0">
                <a:solidFill>
                  <a:schemeClr val="tx1"/>
                </a:solidFill>
                <a:effectLst/>
                <a:sym typeface="+mn-ea"/>
              </a:rPr>
              <a:t>company_size:</a:t>
            </a:r>
            <a:r>
              <a:rPr lang="en-US" altLang="zh-CN" sz="1600" dirty="0">
                <a:solidFill>
                  <a:schemeClr val="tx1"/>
                </a:solidFill>
                <a:effectLst/>
                <a:sym typeface="+mn-ea"/>
              </a:rPr>
              <a:t> The median number of people that worked for the company during the year</a:t>
            </a:r>
            <a:endParaRPr lang="en-US" altLang="zh-CN" sz="1600" dirty="0">
              <a:solidFill>
                <a:schemeClr val="tx1"/>
              </a:solidFill>
              <a:effectLst/>
              <a:sym typeface="+mn-ea"/>
            </a:endParaRPr>
          </a:p>
          <a:p>
            <a:endParaRPr lang="en-US" altLang="zh-CN" b="1" dirty="0">
              <a:solidFill>
                <a:schemeClr val="tx1"/>
              </a:solidFill>
              <a:effectLst/>
              <a:sym typeface="+mn-ea"/>
            </a:endParaRPr>
          </a:p>
          <a:p>
            <a:endParaRPr lang="zh-CN" dirty="0">
              <a:solidFill>
                <a:schemeClr val="tx1"/>
              </a:solidFill>
              <a:effectLst/>
              <a:sym typeface="+mn-ea"/>
            </a:endParaRPr>
          </a:p>
          <a:p>
            <a:pPr marL="46990" indent="0">
              <a:buNone/>
            </a:pPr>
            <a:endParaRPr lang="zh-CN" dirty="0">
              <a:solidFill>
                <a:schemeClr val="tx1"/>
              </a:solidFill>
              <a:effectLst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0" y="2528570"/>
            <a:ext cx="3251200" cy="1689100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初步探索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>
              <a:solidFill>
                <a:srgbClr val="C00000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854"/>
          <a:stretch>
            <a:fillRect/>
          </a:stretch>
        </p:blipFill>
        <p:spPr>
          <a:xfrm>
            <a:off x="847090" y="1640840"/>
            <a:ext cx="4559935" cy="156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20" y="1640840"/>
            <a:ext cx="5377180" cy="1615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215" y="3363595"/>
            <a:ext cx="3228340" cy="3134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t="2384"/>
          <a:stretch>
            <a:fillRect/>
          </a:stretch>
        </p:blipFill>
        <p:spPr>
          <a:xfrm>
            <a:off x="1224280" y="3331210"/>
            <a:ext cx="3709670" cy="26079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24280" y="3795395"/>
            <a:ext cx="3709670" cy="245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26580" y="3795395"/>
            <a:ext cx="3229610" cy="2317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初步探索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>
              <a:solidFill>
                <a:srgbClr val="C00000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240" y="1695450"/>
            <a:ext cx="6075045" cy="1646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3429000"/>
            <a:ext cx="4038600" cy="177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65" y="5435600"/>
            <a:ext cx="3601720" cy="8648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741170" y="3949065"/>
            <a:ext cx="3709670" cy="245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分析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sz="1600" dirty="0">
                <a:solidFill>
                  <a:schemeClr val="tx1"/>
                </a:solidFill>
                <a:sym typeface="+mn-ea"/>
              </a:rPr>
              <a:t>按照经验水平分成四类：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EN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（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Entry - level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）表示初级水平</a:t>
            </a:r>
            <a:endParaRPr kumimoji="1" lang="zh-CN" altLang="en-US" sz="1600" u="sng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MI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（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Mid - level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）指中级水平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 </a:t>
            </a:r>
            <a:endParaRPr kumimoji="1" lang="en-US" altLang="zh-CN" sz="1600" u="sng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SE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（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Senior - level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）即高级水平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 </a:t>
            </a:r>
            <a:endParaRPr kumimoji="1" lang="en-US" altLang="zh-CN" sz="1600" u="sng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EX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（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Expert - level</a:t>
            </a:r>
            <a:r>
              <a:rPr kumimoji="1" lang="zh-CN" altLang="en-US" sz="1600" u="sng" dirty="0">
                <a:solidFill>
                  <a:schemeClr val="tx1"/>
                </a:solidFill>
                <a:sym typeface="+mn-ea"/>
              </a:rPr>
              <a:t>）意为专家级</a:t>
            </a:r>
            <a:r>
              <a:rPr kumimoji="1" lang="en-US" altLang="zh-CN" sz="1600" u="sng" dirty="0">
                <a:solidFill>
                  <a:schemeClr val="tx1"/>
                </a:solidFill>
                <a:sym typeface="+mn-ea"/>
              </a:rPr>
              <a:t> </a:t>
            </a:r>
            <a:endParaRPr kumimoji="1" lang="en-US" altLang="zh-CN" sz="1600" u="sng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sz="1600" dirty="0">
                <a:solidFill>
                  <a:schemeClr val="tx1"/>
                </a:solidFill>
                <a:sym typeface="+mn-ea"/>
              </a:rPr>
              <a:t>由图所示，处于高级水平的数据科学家最多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>
              <a:solidFill>
                <a:srgbClr val="C00000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0605" y="1529080"/>
            <a:ext cx="6229350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分析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工作类型记录最多的是数据工程师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endParaRPr kumimoji="1" lang="zh-CN" altLang="en-US" dirty="0">
              <a:solidFill>
                <a:srgbClr val="C00000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-580" r="580"/>
          <a:stretch>
            <a:fillRect/>
          </a:stretch>
        </p:blipFill>
        <p:spPr>
          <a:xfrm>
            <a:off x="1947545" y="2025650"/>
            <a:ext cx="7503795" cy="45631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数据介绍与初步探索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DFE3-CF06-45EE-8455-555B0B8B7A87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93750" y="1163955"/>
            <a:ext cx="10476230" cy="5334000"/>
          </a:xfrm>
        </p:spPr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可视化</a:t>
            </a:r>
            <a:r>
              <a:rPr kumimoji="1" lang="zh-CN" altLang="en-US" b="1" dirty="0">
                <a:solidFill>
                  <a:schemeClr val="tx1"/>
                </a:solidFill>
                <a:sym typeface="+mn-ea"/>
              </a:rPr>
              <a:t>分析</a:t>
            </a:r>
            <a:endParaRPr kumimoji="1" lang="zh-CN" altLang="en-US" b="1" dirty="0">
              <a:solidFill>
                <a:schemeClr val="tx1"/>
              </a:solidFill>
              <a:sym typeface="+mn-ea"/>
            </a:endParaRPr>
          </a:p>
          <a:p>
            <a:pPr marL="46990" indent="0">
              <a:buNone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根据开始工作的年份分组汇总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endParaRPr kumimoji="1" lang="zh-CN" altLang="en-US" dirty="0"/>
          </a:p>
          <a:p>
            <a:pPr marL="0" lvl="1" indent="0">
              <a:buNone/>
            </a:pPr>
            <a:endParaRPr lang="zh-CN" dirty="0">
              <a:effectLst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420" y="2005330"/>
            <a:ext cx="7488555" cy="4600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380*272"/>
  <p:tag name="TABLE_ENDDRAG_RECT" val="66*124*380*272"/>
</p:tagLst>
</file>

<file path=ppt/tags/tag3.xml><?xml version="1.0" encoding="utf-8"?>
<p:tagLst xmlns:p="http://schemas.openxmlformats.org/presentationml/2006/main">
  <p:tag name="TABLE_ENDDRAG_ORIGIN_RECT" val="373*269"/>
  <p:tag name="TABLE_ENDDRAG_RECT" val="496*127*373*269"/>
</p:tagLst>
</file>

<file path=ppt/tags/tag4.xml><?xml version="1.0" encoding="utf-8"?>
<p:tagLst xmlns:p="http://schemas.openxmlformats.org/presentationml/2006/main">
  <p:tag name="THINKCELLSHAPEDONOTDELETE" val="pR48JKVaUakeRYWkoRxF8cg"/>
</p:tagLst>
</file>

<file path=ppt/tags/tag5.xml><?xml version="1.0" encoding="utf-8"?>
<p:tagLst xmlns:p="http://schemas.openxmlformats.org/presentationml/2006/main">
  <p:tag name="KSO_WPP_MARK_KEY" val="8f26294c-97df-4222-a31b-5e98a07fea1c"/>
  <p:tag name="COMMONDATA" val="eyJoZGlkIjoiNTU3MDhjMzU3ZTc3ZmM5NWZkZDQ5ZGRmNWQzNTM4MGEifQ=="/>
  <p:tag name="commondata" val="eyJoZGlkIjoiYTVhNzEyYTQ1MzI4YTEzNGQ4NmNlMTZjNGRlN2E1Mj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">
      <a:dk1>
        <a:srgbClr val="000000"/>
      </a:dk1>
      <a:lt1>
        <a:srgbClr val="FFFFFF"/>
      </a:lt1>
      <a:dk2>
        <a:srgbClr val="768A94"/>
      </a:dk2>
      <a:lt2>
        <a:srgbClr val="F0F0F0"/>
      </a:lt2>
      <a:accent1>
        <a:srgbClr val="032F55"/>
      </a:accent1>
      <a:accent2>
        <a:srgbClr val="032F55"/>
      </a:accent2>
      <a:accent3>
        <a:srgbClr val="FFD966"/>
      </a:accent3>
      <a:accent4>
        <a:srgbClr val="7F7F7F"/>
      </a:accent4>
      <a:accent5>
        <a:srgbClr val="D66E49"/>
      </a:accent5>
      <a:accent6>
        <a:srgbClr val="6E9EB2"/>
      </a:accent6>
      <a:hlink>
        <a:srgbClr val="C00000"/>
      </a:hlink>
      <a:folHlink>
        <a:srgbClr val="B0845C"/>
      </a:folHlink>
    </a:clrScheme>
    <a:fontScheme name="45t5vnit">
      <a:majorFont>
        <a:latin typeface="Times New Roman"/>
        <a:ea typeface="KaiTi"/>
        <a:cs typeface=""/>
      </a:majorFont>
      <a:minorFont>
        <a:latin typeface="Times New Roman"/>
        <a:ea typeface="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3965</Words>
  <Application>WPS 演示</Application>
  <PresentationFormat>宽屏</PresentationFormat>
  <Paragraphs>405</Paragraphs>
  <Slides>35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62" baseType="lpstr">
      <vt:lpstr>Arial</vt:lpstr>
      <vt:lpstr>宋体</vt:lpstr>
      <vt:lpstr>Wingdings</vt:lpstr>
      <vt:lpstr>Times New Roman</vt:lpstr>
      <vt:lpstr>楷体</vt:lpstr>
      <vt:lpstr>汉仪楷体KW</vt:lpstr>
      <vt:lpstr>Calibri</vt:lpstr>
      <vt:lpstr>楷体</vt:lpstr>
      <vt:lpstr>Times New Roman Bold</vt:lpstr>
      <vt:lpstr>等线</vt:lpstr>
      <vt:lpstr>汉仪中等线KW</vt:lpstr>
      <vt:lpstr>Helvetica Neue</vt:lpstr>
      <vt:lpstr>微软雅黑</vt:lpstr>
      <vt:lpstr>汉仪旗黑</vt:lpstr>
      <vt:lpstr>宋体</vt:lpstr>
      <vt:lpstr>Arial Unicode MS</vt:lpstr>
      <vt:lpstr>等线 Light</vt:lpstr>
      <vt:lpstr>Kaiti SC Regular</vt:lpstr>
      <vt:lpstr>宋体</vt:lpstr>
      <vt:lpstr>汉仪书宋二KW</vt:lpstr>
      <vt:lpstr>Times New Roman Regular</vt:lpstr>
      <vt:lpstr>Times New Roman</vt:lpstr>
      <vt:lpstr>等线</vt:lpstr>
      <vt:lpstr>KaiTi</vt:lpstr>
      <vt:lpstr>Times New Roman Regular</vt:lpstr>
      <vt:lpstr>Office 主题​​</vt:lpstr>
      <vt:lpstr>1_Office 主题​​</vt:lpstr>
      <vt:lpstr>PowerPoint 演示文稿</vt:lpstr>
      <vt:lpstr>目录</vt:lpstr>
      <vt:lpstr>PowerPoint 演示文稿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数据介绍与初步探索</vt:lpstr>
      <vt:lpstr>PowerPoint 演示文稿</vt:lpstr>
      <vt:lpstr>线性回归</vt:lpstr>
      <vt:lpstr>线性回归</vt:lpstr>
      <vt:lpstr>逻辑回归</vt:lpstr>
      <vt:lpstr>逻辑回归</vt:lpstr>
      <vt:lpstr>神经网络</vt:lpstr>
      <vt:lpstr>神经网络</vt:lpstr>
      <vt:lpstr>支持向量机</vt:lpstr>
      <vt:lpstr>支持向量机</vt:lpstr>
      <vt:lpstr>支持向量机</vt:lpstr>
      <vt:lpstr>树形方法</vt:lpstr>
      <vt:lpstr>树形方法</vt:lpstr>
      <vt:lpstr>树形方法</vt:lpstr>
      <vt:lpstr>PowerPoint 演示文稿</vt:lpstr>
      <vt:lpstr>Bagging</vt:lpstr>
      <vt:lpstr>Bagging</vt:lpstr>
      <vt:lpstr>朴素贝叶斯</vt:lpstr>
      <vt:lpstr>朴素贝叶斯</vt:lpstr>
      <vt:lpstr>PowerPoint 演示文稿</vt:lpstr>
      <vt:lpstr>模型结果比较</vt:lpstr>
      <vt:lpstr>研究总结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3147996328@qq.com</dc:creator>
  <cp:lastModifiedBy>陈实</cp:lastModifiedBy>
  <cp:revision>69</cp:revision>
  <dcterms:created xsi:type="dcterms:W3CDTF">2025-04-13T08:07:18Z</dcterms:created>
  <dcterms:modified xsi:type="dcterms:W3CDTF">2025-04-13T08:07:18Z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A3756F167CB85A406B54FA673560E208_43</vt:lpwstr>
  </property>
  <property fmtid="{D5CDD505-2E9C-101B-9397-08002B2CF9AE}" pid="3" name="KSOProductBuildVer">
    <vt:lpwstr>2052-7.2.2.8955</vt:lpwstr>
  </property>
</Properties>
</file>